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handoutMasterIdLst>
    <p:handoutMasterId r:id="rId14"/>
  </p:handoutMasterIdLst>
  <p:sldIdLst>
    <p:sldId id="1808" r:id="rId2"/>
    <p:sldId id="1770" r:id="rId3"/>
    <p:sldId id="1809" r:id="rId4"/>
    <p:sldId id="1817" r:id="rId5"/>
    <p:sldId id="1811" r:id="rId6"/>
    <p:sldId id="1815" r:id="rId7"/>
    <p:sldId id="1816" r:id="rId8"/>
    <p:sldId id="1818" r:id="rId9"/>
    <p:sldId id="1820" r:id="rId10"/>
    <p:sldId id="1819" r:id="rId11"/>
    <p:sldId id="1812" r:id="rId12"/>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533A55A-569E-4C2B-8FB8-A5B8727FAAFD}">
          <p14:sldIdLst>
            <p14:sldId id="1808"/>
            <p14:sldId id="1770"/>
            <p14:sldId id="1809"/>
            <p14:sldId id="1817"/>
            <p14:sldId id="1811"/>
            <p14:sldId id="1815"/>
            <p14:sldId id="1816"/>
            <p14:sldId id="1818"/>
            <p14:sldId id="1820"/>
            <p14:sldId id="1819"/>
            <p14:sldId id="1812"/>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2038"/>
    <a:srgbClr val="CC9B8E"/>
    <a:srgbClr val="E0CFBD"/>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289" autoAdjust="0"/>
  </p:normalViewPr>
  <p:slideViewPr>
    <p:cSldViewPr snapToGrid="0" showGuides="1">
      <p:cViewPr varScale="1">
        <p:scale>
          <a:sx n="106" d="100"/>
          <a:sy n="106" d="100"/>
        </p:scale>
        <p:origin x="240" y="84"/>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2024/11/26</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a:extLst>
              <a:ext uri="{FF2B5EF4-FFF2-40B4-BE49-F238E27FC236}">
                <a16:creationId xmlns:a16="http://schemas.microsoft.com/office/drawing/2014/main" id="{089CAE43-C086-4059-9D0C-0AA4947E71B9}"/>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a:extLst>
              <a:ext uri="{FF2B5EF4-FFF2-40B4-BE49-F238E27FC236}">
                <a16:creationId xmlns:a16="http://schemas.microsoft.com/office/drawing/2014/main" id="{C4772B5E-C58E-4136-8BD2-96B99D189254}"/>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5" name="平行四边形 14">
            <a:extLst>
              <a:ext uri="{FF2B5EF4-FFF2-40B4-BE49-F238E27FC236}">
                <a16:creationId xmlns:a16="http://schemas.microsoft.com/office/drawing/2014/main" id="{6E6B5C5B-74B6-418F-8A25-4ADD5AF025A4}"/>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15F18A-2905-464C-81C9-2BCCF22A03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剪去单角 8">
            <a:extLst>
              <a:ext uri="{FF2B5EF4-FFF2-40B4-BE49-F238E27FC236}">
                <a16:creationId xmlns:a16="http://schemas.microsoft.com/office/drawing/2014/main" id="{C01F5833-69F2-4EF6-86A3-107478F3917A}"/>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a:extLst>
              <a:ext uri="{FF2B5EF4-FFF2-40B4-BE49-F238E27FC236}">
                <a16:creationId xmlns:a16="http://schemas.microsoft.com/office/drawing/2014/main" id="{11BB56BC-7A16-4903-8B65-ED522F76663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2" name="平行四边形 11">
            <a:extLst>
              <a:ext uri="{FF2B5EF4-FFF2-40B4-BE49-F238E27FC236}">
                <a16:creationId xmlns:a16="http://schemas.microsoft.com/office/drawing/2014/main" id="{7A274519-A022-4B7B-A271-73B877A1BE41}"/>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0CC23FA-1A8E-4268-A7F0-721BF212DA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 fmla="*/ 0 w 10815273"/>
              <a:gd name="connsiteY0" fmla="*/ 126607 h 126607"/>
              <a:gd name="connsiteX1" fmla="*/ 45838 w 10815273"/>
              <a:gd name="connsiteY1" fmla="*/ 0 h 126607"/>
              <a:gd name="connsiteX2" fmla="*/ 10815273 w 10815273"/>
              <a:gd name="connsiteY2" fmla="*/ 0 h 126607"/>
              <a:gd name="connsiteX3" fmla="*/ 10762291 w 10815273"/>
              <a:gd name="connsiteY3" fmla="*/ 126607 h 126607"/>
              <a:gd name="connsiteX4" fmla="*/ 0 w 10815273"/>
              <a:gd name="connsiteY4" fmla="*/ 126607 h 126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60 h 81260"/>
              <a:gd name="connsiteX1" fmla="*/ 117680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58 h 81258"/>
              <a:gd name="connsiteX1" fmla="*/ 117680 w 772836"/>
              <a:gd name="connsiteY1" fmla="*/ -1 h 81258"/>
              <a:gd name="connsiteX2" fmla="*/ 732479 w 772836"/>
              <a:gd name="connsiteY2" fmla="*/ 8457 h 81258"/>
              <a:gd name="connsiteX3" fmla="*/ 772836 w 772836"/>
              <a:gd name="connsiteY3" fmla="*/ 81257 h 81258"/>
              <a:gd name="connsiteX4" fmla="*/ 0 w 772836"/>
              <a:gd name="connsiteY4" fmla="*/ 81258 h 8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5126 h 85126"/>
              <a:gd name="connsiteX1" fmla="*/ 166847 w 772836"/>
              <a:gd name="connsiteY1" fmla="*/ 0 h 85126"/>
              <a:gd name="connsiteX2" fmla="*/ 740004 w 772836"/>
              <a:gd name="connsiteY2" fmla="*/ 3866 h 85126"/>
              <a:gd name="connsiteX3" fmla="*/ 772836 w 772836"/>
              <a:gd name="connsiteY3" fmla="*/ 85125 h 85126"/>
              <a:gd name="connsiteX4" fmla="*/ 0 w 772836"/>
              <a:gd name="connsiteY4" fmla="*/ 85126 h 85126"/>
              <a:gd name="connsiteX0" fmla="*/ 0 w 780109"/>
              <a:gd name="connsiteY0" fmla="*/ 82225 h 85125"/>
              <a:gd name="connsiteX1" fmla="*/ 174120 w 780109"/>
              <a:gd name="connsiteY1" fmla="*/ 0 h 85125"/>
              <a:gd name="connsiteX2" fmla="*/ 747277 w 780109"/>
              <a:gd name="connsiteY2" fmla="*/ 3866 h 85125"/>
              <a:gd name="connsiteX3" fmla="*/ 780109 w 780109"/>
              <a:gd name="connsiteY3" fmla="*/ 85125 h 85125"/>
              <a:gd name="connsiteX4" fmla="*/ 0 w 780109"/>
              <a:gd name="connsiteY4" fmla="*/ 82225 h 85125"/>
              <a:gd name="connsiteX0" fmla="*/ 0 w 780109"/>
              <a:gd name="connsiteY0" fmla="*/ 82225 h 85125"/>
              <a:gd name="connsiteX1" fmla="*/ 174120 w 780109"/>
              <a:gd name="connsiteY1" fmla="*/ 0 h 85125"/>
              <a:gd name="connsiteX2" fmla="*/ 742429 w 780109"/>
              <a:gd name="connsiteY2" fmla="*/ 3865 h 85125"/>
              <a:gd name="connsiteX3" fmla="*/ 780109 w 780109"/>
              <a:gd name="connsiteY3" fmla="*/ 85125 h 85125"/>
              <a:gd name="connsiteX4" fmla="*/ 0 w 780109"/>
              <a:gd name="connsiteY4" fmla="*/ 82225 h 85125"/>
              <a:gd name="connsiteX0" fmla="*/ 0 w 780109"/>
              <a:gd name="connsiteY0" fmla="*/ 85126 h 88026"/>
              <a:gd name="connsiteX1" fmla="*/ 154727 w 780109"/>
              <a:gd name="connsiteY1" fmla="*/ 0 h 88026"/>
              <a:gd name="connsiteX2" fmla="*/ 742429 w 780109"/>
              <a:gd name="connsiteY2" fmla="*/ 6766 h 88026"/>
              <a:gd name="connsiteX3" fmla="*/ 780109 w 780109"/>
              <a:gd name="connsiteY3" fmla="*/ 88026 h 88026"/>
              <a:gd name="connsiteX4" fmla="*/ 0 w 780109"/>
              <a:gd name="connsiteY4" fmla="*/ 85126 h 88026"/>
              <a:gd name="connsiteX0" fmla="*/ 0 w 780109"/>
              <a:gd name="connsiteY0" fmla="*/ 85126 h 88026"/>
              <a:gd name="connsiteX1" fmla="*/ 154727 w 780109"/>
              <a:gd name="connsiteY1" fmla="*/ 0 h 88026"/>
              <a:gd name="connsiteX2" fmla="*/ 735156 w 780109"/>
              <a:gd name="connsiteY2" fmla="*/ 6765 h 88026"/>
              <a:gd name="connsiteX3" fmla="*/ 780109 w 780109"/>
              <a:gd name="connsiteY3" fmla="*/ 88026 h 88026"/>
              <a:gd name="connsiteX4" fmla="*/ 0 w 780109"/>
              <a:gd name="connsiteY4" fmla="*/ 85126 h 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a:extLst>
              <a:ext uri="{FF2B5EF4-FFF2-40B4-BE49-F238E27FC236}">
                <a16:creationId xmlns:a16="http://schemas.microsoft.com/office/drawing/2014/main" id="{AAB3D560-7740-4E33-BB30-D91B1FCB3E12}"/>
              </a:ext>
            </a:extLst>
          </p:cNvPr>
          <p:cNvSpPr>
            <a:spLocks noGrp="1"/>
          </p:cNvSpPr>
          <p:nvPr userDrawn="1">
            <p:ph type="body" sz="quarter" idx="14"/>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538" lvl="0" indent="-363538"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a:extLst>
              <a:ext uri="{FF2B5EF4-FFF2-40B4-BE49-F238E27FC236}">
                <a16:creationId xmlns:a16="http://schemas.microsoft.com/office/drawing/2014/main" id="{A6AA23F0-508C-4DD7-A6B0-ED38F0039215}"/>
              </a:ext>
            </a:extLst>
          </p:cNvPr>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9962"/>
              <a:gd name="connsiteX1" fmla="*/ 10785512 w 10785512"/>
              <a:gd name="connsiteY1" fmla="*/ 0 h 59962"/>
              <a:gd name="connsiteX2" fmla="*/ 10785512 w 10785512"/>
              <a:gd name="connsiteY2" fmla="*/ 56787 h 59962"/>
              <a:gd name="connsiteX3" fmla="*/ 0 w 10785512"/>
              <a:gd name="connsiteY3" fmla="*/ 59962 h 59962"/>
              <a:gd name="connsiteX4" fmla="*/ 22225 w 10785512"/>
              <a:gd name="connsiteY4" fmla="*/ 0 h 59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53B41A04-88E8-42AC-AB3F-749663915B34}"/>
              </a:ext>
            </a:extLst>
          </p:cNvPr>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23033" y="261779"/>
            <a:ext cx="2626310" cy="455772"/>
          </a:xfrm>
          <a:prstGeom prst="rect">
            <a:avLst/>
          </a:prstGeom>
        </p:spPr>
      </p:pic>
      <p:sp>
        <p:nvSpPr>
          <p:cNvPr id="24" name="矩形: 剪去单角 23">
            <a:extLst>
              <a:ext uri="{FF2B5EF4-FFF2-40B4-BE49-F238E27FC236}">
                <a16:creationId xmlns:a16="http://schemas.microsoft.com/office/drawing/2014/main" id="{038E8276-FFA7-4D3F-A6D4-83702FB98247}"/>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a:extLst>
              <a:ext uri="{FF2B5EF4-FFF2-40B4-BE49-F238E27FC236}">
                <a16:creationId xmlns:a16="http://schemas.microsoft.com/office/drawing/2014/main" id="{7A042BD6-0938-4B4E-AC1C-82A6D855D239}"/>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26" name="平行四边形 25">
            <a:extLst>
              <a:ext uri="{FF2B5EF4-FFF2-40B4-BE49-F238E27FC236}">
                <a16:creationId xmlns:a16="http://schemas.microsoft.com/office/drawing/2014/main" id="{4C9BB5E2-4632-42AC-99AC-E90AB6B8EB73}"/>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73B7A877-3493-431C-B19B-0D840E55F38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2953317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cstate="screen">
              <a:alphaModFix amt="15000"/>
              <a:extLst>
                <a:ext uri="{28A0092B-C50C-407E-A947-70E740481C1C}">
                  <a14:useLocalDpi xmlns:a14="http://schemas.microsoft.com/office/drawing/2010/main"/>
                </a:ext>
              </a:extLst>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100000" contrast="20000"/>
                      </a14:imgEffect>
                    </a14:imgLayer>
                  </a14:imgProps>
                </a:ext>
                <a:ext uri="{28A0092B-C50C-407E-A947-70E740481C1C}">
                  <a14:useLocalDpi xmlns:a14="http://schemas.microsoft.com/office/drawing/2010/main"/>
                </a:ext>
              </a:extLst>
            </a:blip>
            <a:srcRect t="-39299"/>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cstate="screen">
              <a:alphaModFix amt="1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a:ext>
            </a:extLst>
          </a:blip>
          <a:srcRect/>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6">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52922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45697" y="-29720"/>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0674 h 6877012"/>
              <a:gd name="connsiteX6" fmla="*/ 0 w 3266038"/>
              <a:gd name="connsiteY6" fmla="*/ 6877012 h 6877012"/>
              <a:gd name="connsiteX7" fmla="*/ 14066 w 3266038"/>
              <a:gd name="connsiteY7" fmla="*/ 0 h 6877012"/>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7011 h 6877012"/>
              <a:gd name="connsiteX6" fmla="*/ 0 w 3266038"/>
              <a:gd name="connsiteY6" fmla="*/ 6877012 h 6877012"/>
              <a:gd name="connsiteX7" fmla="*/ 14066 w 3266038"/>
              <a:gd name="connsiteY7" fmla="*/ 0 h 687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A9703949-3128-45C4-8974-C5E9B1EE36F1}"/>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3608E037-5B12-4937-92DE-AA449CE57267}"/>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常规样式（1）">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704E642-7865-40C8-8706-ACE4EE3ED11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98791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常规样式（2）">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1B0DE7F3-A485-4CE9-A8C4-DEC015111BF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36211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9" name="图片 8">
            <a:extLst>
              <a:ext uri="{FF2B5EF4-FFF2-40B4-BE49-F238E27FC236}">
                <a16:creationId xmlns:a16="http://schemas.microsoft.com/office/drawing/2014/main" id="{55F530CC-3995-4D5C-8B75-1647CEE56EE3}"/>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93" r:id="rId2"/>
    <p:sldLayoutId id="2147483699" r:id="rId3"/>
    <p:sldLayoutId id="2147483675" r:id="rId4"/>
    <p:sldLayoutId id="2147483680" r:id="rId5"/>
    <p:sldLayoutId id="2147483696" r:id="rId6"/>
    <p:sldLayoutId id="2147483700" r:id="rId7"/>
    <p:sldLayoutId id="2147483702" r:id="rId8"/>
    <p:sldLayoutId id="2147483681" r:id="rId9"/>
    <p:sldLayoutId id="2147483651" r:id="rId10"/>
    <p:sldLayoutId id="2147483695" r:id="rId11"/>
    <p:sldLayoutId id="2147483701" r:id="rId12"/>
    <p:sldLayoutId id="2147483684" r:id="rId13"/>
    <p:sldLayoutId id="2147483652" r:id="rId14"/>
    <p:sldLayoutId id="214748369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F48A5031-B257-4BCC-9C72-BD82F4C2E894}"/>
              </a:ext>
            </a:extLst>
          </p:cNvPr>
          <p:cNvSpPr/>
          <p:nvPr/>
        </p:nvSpPr>
        <p:spPr>
          <a:xfrm>
            <a:off x="-1" y="-13844"/>
            <a:ext cx="297326" cy="6871844"/>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5">
            <a:extLst>
              <a:ext uri="{FF2B5EF4-FFF2-40B4-BE49-F238E27FC236}">
                <a16:creationId xmlns:a16="http://schemas.microsoft.com/office/drawing/2014/main" id="{B3DA79C4-DBCF-4139-BBC2-57ABE1168DD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a:ext>
            </a:extLst>
          </a:blip>
          <a:srcRect/>
          <a:stretch/>
        </p:blipFill>
        <p:spPr>
          <a:xfrm>
            <a:off x="12951" y="-13844"/>
            <a:ext cx="12179048" cy="6871844"/>
          </a:xfrm>
          <a:prstGeom prst="rect">
            <a:avLst/>
          </a:prstGeom>
        </p:spPr>
      </p:pic>
      <p:sp>
        <p:nvSpPr>
          <p:cNvPr id="5" name="任意多边形: 形状 4">
            <a:extLst>
              <a:ext uri="{FF2B5EF4-FFF2-40B4-BE49-F238E27FC236}">
                <a16:creationId xmlns:a16="http://schemas.microsoft.com/office/drawing/2014/main" id="{DCB7B766-6D7C-489C-94D0-51EF075B41ED}"/>
              </a:ext>
            </a:extLst>
          </p:cNvPr>
          <p:cNvSpPr/>
          <p:nvPr/>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F31E5E01-E43C-4BD8-926A-97C0FEAAF05A}"/>
              </a:ext>
            </a:extLst>
          </p:cNvPr>
          <p:cNvSpPr/>
          <p:nvPr/>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1">
            <a:extLst>
              <a:ext uri="{FF2B5EF4-FFF2-40B4-BE49-F238E27FC236}">
                <a16:creationId xmlns:a16="http://schemas.microsoft.com/office/drawing/2014/main" id="{0C48E97D-88BC-437D-8C49-8E0067159F6D}"/>
              </a:ext>
            </a:extLst>
          </p:cNvPr>
          <p:cNvSpPr txBox="1">
            <a:spLocks/>
          </p:cNvSpPr>
          <p:nvPr/>
        </p:nvSpPr>
        <p:spPr>
          <a:xfrm>
            <a:off x="1069560" y="2239295"/>
            <a:ext cx="7525799" cy="1739766"/>
          </a:xfrm>
          <a:prstGeom prst="rect">
            <a:avLst/>
          </a:prstGeom>
        </p:spPr>
        <p:txBody>
          <a:bodyPr anchor="t">
            <a:noAutofit/>
          </a:bodyPr>
          <a:lstStyle>
            <a:lvl1pPr algn="l" defTabSz="914400" rtl="0" eaLnBrk="1" latinLnBrk="0" hangingPunct="1">
              <a:lnSpc>
                <a:spcPct val="100000"/>
              </a:lnSpc>
              <a:spcBef>
                <a:spcPct val="0"/>
              </a:spcBef>
              <a:buNone/>
              <a:defRPr sz="5400" b="1" kern="1200" spc="300">
                <a:solidFill>
                  <a:schemeClr val="bg1"/>
                </a:solidFill>
                <a:latin typeface="+mj-lt"/>
                <a:ea typeface="+mj-ea"/>
                <a:cs typeface="+mj-cs"/>
              </a:defRPr>
            </a:lvl1pPr>
          </a:lstStyle>
          <a:p>
            <a:r>
              <a:rPr lang="zh-CN" altLang="en-US" spc="600" dirty="0"/>
              <a:t>自我介绍</a:t>
            </a:r>
            <a:endParaRPr lang="en-US" altLang="zh-CN" spc="600" dirty="0"/>
          </a:p>
        </p:txBody>
      </p:sp>
      <p:grpSp>
        <p:nvGrpSpPr>
          <p:cNvPr id="11" name="组合 10">
            <a:extLst>
              <a:ext uri="{FF2B5EF4-FFF2-40B4-BE49-F238E27FC236}">
                <a16:creationId xmlns:a16="http://schemas.microsoft.com/office/drawing/2014/main" id="{D5DD2422-3520-4BE8-B878-B31BF50F353C}"/>
              </a:ext>
            </a:extLst>
          </p:cNvPr>
          <p:cNvGrpSpPr/>
          <p:nvPr/>
        </p:nvGrpSpPr>
        <p:grpSpPr>
          <a:xfrm>
            <a:off x="1142749" y="5385894"/>
            <a:ext cx="2895851" cy="747975"/>
            <a:chOff x="1142749" y="5535283"/>
            <a:chExt cx="2895851" cy="747975"/>
          </a:xfrm>
        </p:grpSpPr>
        <p:pic>
          <p:nvPicPr>
            <p:cNvPr id="12" name="图片 11">
              <a:extLst>
                <a:ext uri="{FF2B5EF4-FFF2-40B4-BE49-F238E27FC236}">
                  <a16:creationId xmlns:a16="http://schemas.microsoft.com/office/drawing/2014/main" id="{CFD4CD05-ED13-4C2C-8AFE-AD7EF7E8D909}"/>
                </a:ext>
              </a:extLst>
            </p:cNvPr>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13" name="图片 12">
              <a:extLst>
                <a:ext uri="{FF2B5EF4-FFF2-40B4-BE49-F238E27FC236}">
                  <a16:creationId xmlns:a16="http://schemas.microsoft.com/office/drawing/2014/main" id="{D6E0EA7E-9AE2-4906-A971-CDB99D044FB7}"/>
                </a:ext>
              </a:extLst>
            </p:cNvPr>
            <p:cNvPicPr>
              <a:picLocks noChangeAspect="1"/>
            </p:cNvPicPr>
            <p:nvPr/>
          </p:nvPicPr>
          <p:blipFill>
            <a:blip r:embed="rId6">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
        <p:nvSpPr>
          <p:cNvPr id="14" name="文本占位符 9">
            <a:extLst>
              <a:ext uri="{FF2B5EF4-FFF2-40B4-BE49-F238E27FC236}">
                <a16:creationId xmlns:a16="http://schemas.microsoft.com/office/drawing/2014/main" id="{E2019E2E-879B-4D36-B498-1C60A94215A2}"/>
              </a:ext>
            </a:extLst>
          </p:cNvPr>
          <p:cNvSpPr txBox="1">
            <a:spLocks/>
          </p:cNvSpPr>
          <p:nvPr/>
        </p:nvSpPr>
        <p:spPr>
          <a:xfrm>
            <a:off x="1069561" y="3748822"/>
            <a:ext cx="6933903" cy="150296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spc="600" dirty="0">
                <a:solidFill>
                  <a:schemeClr val="bg1"/>
                </a:solidFill>
              </a:rPr>
              <a:t>郭力豪 </a:t>
            </a:r>
            <a:endParaRPr lang="en-US" altLang="zh-CN" sz="1800" spc="600" dirty="0">
              <a:solidFill>
                <a:schemeClr val="bg1"/>
              </a:solidFill>
            </a:endParaRPr>
          </a:p>
          <a:p>
            <a:pPr marL="0" indent="0">
              <a:lnSpc>
                <a:spcPct val="100000"/>
              </a:lnSpc>
              <a:buNone/>
            </a:pPr>
            <a:r>
              <a:rPr lang="zh-CN" altLang="en-US" sz="1800" spc="600" dirty="0">
                <a:solidFill>
                  <a:schemeClr val="bg1"/>
                </a:solidFill>
              </a:rPr>
              <a:t>上海交通大学</a:t>
            </a:r>
            <a:endParaRPr lang="en-US" altLang="zh-CN" sz="1800" dirty="0">
              <a:solidFill>
                <a:schemeClr val="bg1"/>
              </a:solidFill>
              <a:latin typeface="Segoe UI" panose="020B0502040204020203" pitchFamily="34" charset="0"/>
              <a:cs typeface="Segoe UI" panose="020B0502040204020203" pitchFamily="34" charset="0"/>
            </a:endParaRPr>
          </a:p>
          <a:p>
            <a:pPr marL="0" indent="0">
              <a:lnSpc>
                <a:spcPct val="100000"/>
              </a:lnSpc>
              <a:buNone/>
            </a:pPr>
            <a:r>
              <a:rPr lang="en-US" altLang="zh-CN" sz="1800" spc="600" dirty="0">
                <a:solidFill>
                  <a:schemeClr val="bg1"/>
                </a:solidFill>
              </a:rPr>
              <a:t>2024.12</a:t>
            </a:r>
          </a:p>
        </p:txBody>
      </p:sp>
      <p:pic>
        <p:nvPicPr>
          <p:cNvPr id="15" name="图片 14">
            <a:extLst>
              <a:ext uri="{FF2B5EF4-FFF2-40B4-BE49-F238E27FC236}">
                <a16:creationId xmlns:a16="http://schemas.microsoft.com/office/drawing/2014/main" id="{F01CB730-FFEF-47D3-BD1C-8BADB79F66F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cxnSp>
        <p:nvCxnSpPr>
          <p:cNvPr id="17" name="直接连接符 16">
            <a:extLst>
              <a:ext uri="{FF2B5EF4-FFF2-40B4-BE49-F238E27FC236}">
                <a16:creationId xmlns:a16="http://schemas.microsoft.com/office/drawing/2014/main" id="{FB270962-398B-42A2-9B90-D222339066DC}"/>
              </a:ext>
            </a:extLst>
          </p:cNvPr>
          <p:cNvCxnSpPr/>
          <p:nvPr/>
        </p:nvCxnSpPr>
        <p:spPr>
          <a:xfrm>
            <a:off x="2590674" y="-624115"/>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7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3FA9B0-E172-C912-9F2C-DFEDFC29CA8D}"/>
              </a:ext>
            </a:extLst>
          </p:cNvPr>
          <p:cNvSpPr>
            <a:spLocks noGrp="1"/>
          </p:cNvSpPr>
          <p:nvPr>
            <p:ph type="body" sz="quarter" idx="11"/>
          </p:nvPr>
        </p:nvSpPr>
        <p:spPr/>
        <p:txBody>
          <a:bodyPr/>
          <a:lstStyle/>
          <a:p>
            <a:r>
              <a:rPr lang="zh-CN" altLang="en-US" dirty="0"/>
              <a:t>可能科研课题</a:t>
            </a:r>
            <a:endParaRPr lang="zh-CN" altLang="en-US" b="0" dirty="0"/>
          </a:p>
        </p:txBody>
      </p:sp>
      <p:sp>
        <p:nvSpPr>
          <p:cNvPr id="3" name="文本占位符 2">
            <a:extLst>
              <a:ext uri="{FF2B5EF4-FFF2-40B4-BE49-F238E27FC236}">
                <a16:creationId xmlns:a16="http://schemas.microsoft.com/office/drawing/2014/main" id="{C2B5540C-7A4A-4AE5-3D7F-48AD8887BFC3}"/>
              </a:ext>
            </a:extLst>
          </p:cNvPr>
          <p:cNvSpPr>
            <a:spLocks noGrp="1"/>
          </p:cNvSpPr>
          <p:nvPr>
            <p:ph type="body" sz="quarter" idx="14"/>
          </p:nvPr>
        </p:nvSpPr>
        <p:spPr>
          <a:xfrm>
            <a:off x="537676" y="1882942"/>
            <a:ext cx="11174254" cy="4072939"/>
          </a:xfrm>
        </p:spPr>
        <p:txBody>
          <a:bodyPr/>
          <a:lstStyle/>
          <a:p>
            <a:r>
              <a:rPr lang="zh-CN" altLang="en-US" dirty="0"/>
              <a:t>同时，我非常乐于学习新知识，探索新领域。欢迎各位老师的指导。</a:t>
            </a:r>
            <a:endParaRPr lang="en-US" altLang="zh-CN" dirty="0"/>
          </a:p>
        </p:txBody>
      </p:sp>
      <p:sp>
        <p:nvSpPr>
          <p:cNvPr id="4" name="灯片编号占位符 3">
            <a:extLst>
              <a:ext uri="{FF2B5EF4-FFF2-40B4-BE49-F238E27FC236}">
                <a16:creationId xmlns:a16="http://schemas.microsoft.com/office/drawing/2014/main" id="{25F0806C-3717-1A99-DB3C-E8447EB16ED5}"/>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Tree>
    <p:extLst>
      <p:ext uri="{BB962C8B-B14F-4D97-AF65-F5344CB8AC3E}">
        <p14:creationId xmlns:p14="http://schemas.microsoft.com/office/powerpoint/2010/main" val="304247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zh-CN" altLang="en-US" sz="6600" dirty="0"/>
              <a:t>感谢您的关注</a:t>
            </a:r>
            <a:endParaRPr lang="en-US" altLang="zh-CN" sz="6600" dirty="0"/>
          </a:p>
          <a:p>
            <a:pPr algn="ctr"/>
            <a:r>
              <a:rPr lang="en-US" altLang="zh-CN" sz="3600" b="0" dirty="0"/>
              <a:t>THANK YOU</a:t>
            </a:r>
            <a:endParaRPr lang="zh-CN" altLang="en-US" sz="3600" b="0" dirty="0"/>
          </a:p>
        </p:txBody>
      </p:sp>
    </p:spTree>
    <p:extLst>
      <p:ext uri="{BB962C8B-B14F-4D97-AF65-F5344CB8AC3E}">
        <p14:creationId xmlns:p14="http://schemas.microsoft.com/office/powerpoint/2010/main" val="235723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学术背景</a:t>
            </a: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
        <p:nvSpPr>
          <p:cNvPr id="9" name="矩形: 圆角 8">
            <a:extLst>
              <a:ext uri="{FF2B5EF4-FFF2-40B4-BE49-F238E27FC236}">
                <a16:creationId xmlns:a16="http://schemas.microsoft.com/office/drawing/2014/main" id="{EE8C7664-3B9B-4BC2-9CE3-4043AFE9B5DF}"/>
              </a:ext>
            </a:extLst>
          </p:cNvPr>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635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基本信息</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267730" y="1338371"/>
            <a:ext cx="11924270" cy="4765791"/>
          </a:xfrm>
        </p:spPr>
        <p:txBody>
          <a:bodyPr/>
          <a:lstStyle/>
          <a:p>
            <a:r>
              <a:rPr lang="zh-CN" altLang="en-US" b="1" dirty="0"/>
              <a:t>郭力豪</a:t>
            </a:r>
            <a:endParaRPr lang="en-US" altLang="zh-CN" b="1" dirty="0"/>
          </a:p>
          <a:p>
            <a:r>
              <a:rPr lang="zh-CN" altLang="en-US" dirty="0"/>
              <a:t>上海交通大学 物理学（致远荣誉计划）</a:t>
            </a:r>
            <a:endParaRPr lang="en-US" altLang="zh-CN" dirty="0"/>
          </a:p>
          <a:p>
            <a:r>
              <a:rPr lang="en-US" altLang="zh-CN" dirty="0"/>
              <a:t>GPA3.95/4.3</a:t>
            </a:r>
            <a:r>
              <a:rPr lang="zh-CN" altLang="en-US" dirty="0"/>
              <a:t> 排名</a:t>
            </a:r>
            <a:r>
              <a:rPr lang="en-US" altLang="zh-CN" dirty="0"/>
              <a:t>6/31</a:t>
            </a:r>
          </a:p>
          <a:p>
            <a:r>
              <a:rPr lang="en-US" altLang="zh-CN" dirty="0"/>
              <a:t>TOEFL 103/120   GRE Physics 990/990</a:t>
            </a:r>
          </a:p>
          <a:p>
            <a:r>
              <a:rPr lang="zh-CN" altLang="en-US" dirty="0"/>
              <a:t>科研兴趣：软物质物理、活性物质、非平衡态统计</a:t>
            </a:r>
            <a:endParaRPr lang="en-US" altLang="zh-CN" dirty="0"/>
          </a:p>
          <a:p>
            <a:r>
              <a:rPr lang="zh-CN" altLang="en-US" dirty="0"/>
              <a:t>核心课程：</a:t>
            </a:r>
            <a:r>
              <a:rPr lang="zh-CN" altLang="en-US" b="1" dirty="0"/>
              <a:t>生物物理、连续介质力学、凝聚态物理、热力学与统计物理</a:t>
            </a:r>
            <a:r>
              <a:rPr lang="en-US" altLang="zh-CN" b="1" dirty="0"/>
              <a:t>……</a:t>
            </a:r>
          </a:p>
          <a:p>
            <a:r>
              <a:rPr lang="zh-CN" altLang="en-US" dirty="0"/>
              <a:t>技能：</a:t>
            </a:r>
            <a:r>
              <a:rPr lang="en-US" altLang="zh-CN" b="1" spc="0" dirty="0">
                <a:latin typeface="Segoe UI" panose="020B0502040204020203" pitchFamily="34" charset="0"/>
                <a:cs typeface="Segoe UI" panose="020B0502040204020203" pitchFamily="34" charset="0"/>
              </a:rPr>
              <a:t>LaTeX</a:t>
            </a:r>
            <a:r>
              <a:rPr lang="zh-CN" altLang="en-US" b="1" spc="0" dirty="0">
                <a:latin typeface="Segoe UI" panose="020B0502040204020203" pitchFamily="34" charset="0"/>
                <a:cs typeface="Segoe UI" panose="020B0502040204020203" pitchFamily="34" charset="0"/>
              </a:rPr>
              <a:t>、</a:t>
            </a:r>
            <a:r>
              <a:rPr lang="en-US" altLang="zh-CN" b="1" spc="0" dirty="0">
                <a:latin typeface="Segoe UI" panose="020B0502040204020203" pitchFamily="34" charset="0"/>
                <a:cs typeface="Segoe UI" panose="020B0502040204020203" pitchFamily="34" charset="0"/>
              </a:rPr>
              <a:t>C++</a:t>
            </a:r>
            <a:r>
              <a:rPr lang="zh-CN" altLang="en-US" b="1" spc="0" dirty="0">
                <a:latin typeface="Segoe UI" panose="020B0502040204020203" pitchFamily="34" charset="0"/>
                <a:cs typeface="Segoe UI" panose="020B0502040204020203" pitchFamily="34" charset="0"/>
              </a:rPr>
              <a:t>、</a:t>
            </a:r>
            <a:r>
              <a:rPr lang="en-US" altLang="zh-CN" b="1" spc="0" dirty="0">
                <a:latin typeface="Segoe UI" panose="020B0502040204020203" pitchFamily="34" charset="0"/>
                <a:cs typeface="Segoe UI" panose="020B0502040204020203" pitchFamily="34" charset="0"/>
              </a:rPr>
              <a:t>Matlab</a:t>
            </a:r>
            <a:r>
              <a:rPr lang="zh-CN" altLang="en-US" b="1" spc="0" dirty="0">
                <a:latin typeface="Segoe UI" panose="020B0502040204020203" pitchFamily="34" charset="0"/>
                <a:cs typeface="Segoe UI" panose="020B0502040204020203" pitchFamily="34" charset="0"/>
              </a:rPr>
              <a:t>、</a:t>
            </a:r>
            <a:r>
              <a:rPr lang="en-US" altLang="zh-CN" b="1" spc="0" dirty="0">
                <a:latin typeface="Segoe UI" panose="020B0502040204020203" pitchFamily="34" charset="0"/>
                <a:cs typeface="Segoe UI" panose="020B0502040204020203" pitchFamily="34" charset="0"/>
              </a:rPr>
              <a:t>Python</a:t>
            </a:r>
            <a:r>
              <a:rPr lang="zh-CN" altLang="en-US" b="1" spc="0" dirty="0">
                <a:latin typeface="Segoe UI" panose="020B0502040204020203" pitchFamily="34" charset="0"/>
                <a:cs typeface="Segoe UI" panose="020B0502040204020203" pitchFamily="34" charset="0"/>
              </a:rPr>
              <a:t>、</a:t>
            </a:r>
            <a:r>
              <a:rPr lang="en-US" altLang="zh-CN" b="1" spc="0" dirty="0">
                <a:latin typeface="Segoe UI" panose="020B0502040204020203" pitchFamily="34" charset="0"/>
                <a:cs typeface="Segoe UI" panose="020B0502040204020203" pitchFamily="34" charset="0"/>
              </a:rPr>
              <a:t>Mathematica ……</a:t>
            </a:r>
          </a:p>
          <a:p>
            <a:r>
              <a:rPr lang="zh-CN" altLang="en-US" dirty="0"/>
              <a:t>荣誉：</a:t>
            </a:r>
            <a:r>
              <a:rPr lang="zh-CN" altLang="en-US" b="1" dirty="0"/>
              <a:t>上海交通大学本科生优秀奖学金、致远荣誉奖学金</a:t>
            </a:r>
            <a:r>
              <a:rPr lang="en-US" altLang="zh-CN" b="1" dirty="0"/>
              <a:t>……</a:t>
            </a:r>
            <a:endParaRPr lang="en-US" altLang="zh-CN" sz="1800" b="1" spc="0" dirty="0">
              <a:latin typeface="Segoe UI" panose="020B0502040204020203" pitchFamily="34" charset="0"/>
              <a:cs typeface="Segoe UI" panose="020B0502040204020203" pitchFamily="34" charset="0"/>
            </a:endParaRPr>
          </a:p>
          <a:p>
            <a:endParaRPr lang="en-US" altLang="zh-CN" b="1" spc="0" dirty="0">
              <a:latin typeface="Segoe UI" panose="020B0502040204020203" pitchFamily="34" charset="0"/>
              <a:cs typeface="Segoe UI" panose="020B0502040204020203" pitchFamily="34" charset="0"/>
            </a:endParaRPr>
          </a:p>
          <a:p>
            <a:endParaRPr lang="en-US" altLang="zh-CN" dirty="0">
              <a:solidFill>
                <a:schemeClr val="bg1">
                  <a:lumMod val="50000"/>
                </a:schemeClr>
              </a:solidFill>
            </a:endParaRP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spTree>
    <p:extLst>
      <p:ext uri="{BB962C8B-B14F-4D97-AF65-F5344CB8AC3E}">
        <p14:creationId xmlns:p14="http://schemas.microsoft.com/office/powerpoint/2010/main" val="423816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科研实践经历</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66173" y="1257300"/>
            <a:ext cx="7755653" cy="5165825"/>
          </a:xfrm>
        </p:spPr>
        <p:txBody>
          <a:bodyPr/>
          <a:lstStyle/>
          <a:p>
            <a:pPr algn="just"/>
            <a:r>
              <a:rPr lang="en-US" altLang="zh-CN" sz="1600" spc="0" dirty="0"/>
              <a:t>Vicsek</a:t>
            </a:r>
            <a:r>
              <a:rPr lang="zh-CN" altLang="en-US" sz="1600" spc="0" dirty="0"/>
              <a:t>模型中的粒子位置与集体行为的相互影响</a:t>
            </a:r>
            <a:endParaRPr lang="en-US" altLang="zh-CN" sz="1600" spc="0" dirty="0"/>
          </a:p>
          <a:p>
            <a:pPr marL="457200" lvl="1" indent="0" algn="just">
              <a:buNone/>
            </a:pP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远程</a:t>
            </a:r>
            <a:r>
              <a:rPr lang="en-US" altLang="zh-CN" sz="1600" i="1" spc="0" dirty="0">
                <a:latin typeface="Times New Roman" panose="02020603050405020304" pitchFamily="18" charset="0"/>
                <a:cs typeface="Times New Roman" panose="02020603050405020304" pitchFamily="18" charset="0"/>
              </a:rPr>
              <a:t> / </a:t>
            </a: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于法国</a:t>
            </a:r>
            <a:r>
              <a:rPr lang="en-US" altLang="zh-CN" sz="1600" i="1" spc="0" dirty="0">
                <a:latin typeface="仿宋" panose="02010609060101010101" pitchFamily="49" charset="-122"/>
                <a:ea typeface="仿宋" panose="02010609060101010101" pitchFamily="49" charset="-122"/>
                <a:cs typeface="Times New Roman" panose="02020603050405020304" pitchFamily="18" charset="0"/>
              </a:rPr>
              <a:t> </a:t>
            </a:r>
            <a:r>
              <a:rPr lang="en-US" altLang="zh-CN" sz="1600" i="1" spc="0" dirty="0">
                <a:latin typeface="Times New Roman" panose="02020603050405020304" pitchFamily="18" charset="0"/>
                <a:cs typeface="Times New Roman" panose="02020603050405020304" pitchFamily="18" charset="0"/>
              </a:rPr>
              <a:t>CEA-Saclay</a:t>
            </a: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。指导老师：</a:t>
            </a:r>
            <a:r>
              <a:rPr lang="en-US" altLang="zh-CN" sz="1600" i="1" spc="0" dirty="0">
                <a:latin typeface="Times New Roman" panose="02020603050405020304" pitchFamily="18" charset="0"/>
                <a:cs typeface="Times New Roman" panose="02020603050405020304" pitchFamily="18" charset="0"/>
              </a:rPr>
              <a:t>Hugues Chaté &amp;</a:t>
            </a: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施夏清</a:t>
            </a:r>
            <a:endParaRPr lang="en-US" altLang="zh-CN" sz="1600" i="1" spc="0" dirty="0">
              <a:latin typeface="仿宋" panose="02010609060101010101" pitchFamily="49" charset="-122"/>
              <a:ea typeface="仿宋" panose="02010609060101010101" pitchFamily="49" charset="-122"/>
              <a:cs typeface="Times New Roman" panose="02020603050405020304" pitchFamily="18" charset="0"/>
            </a:endParaRPr>
          </a:p>
          <a:p>
            <a:pPr lvl="1" algn="just"/>
            <a:r>
              <a:rPr lang="zh-CN" altLang="en-US" sz="1600" spc="0" dirty="0"/>
              <a:t>通过模拟发现，在</a:t>
            </a:r>
            <a:r>
              <a:rPr lang="en-US" altLang="zh-CN" sz="1600" spc="0" dirty="0"/>
              <a:t>Vicsek</a:t>
            </a:r>
            <a:r>
              <a:rPr lang="zh-CN" altLang="en-US" sz="1600" spc="0" dirty="0"/>
              <a:t>模型的相分离稳态下，对速度进行随机化后，系统会倾向于逆转全局对齐方向。进一步探讨了粒子密度梯度对全局取向的影响。</a:t>
            </a:r>
            <a:endParaRPr lang="en-US" altLang="zh-CN" sz="1600" spc="0" dirty="0"/>
          </a:p>
          <a:p>
            <a:pPr lvl="1" algn="just"/>
            <a:r>
              <a:rPr lang="zh-CN" altLang="en-US" sz="1600" spc="0" dirty="0"/>
              <a:t>通过一维</a:t>
            </a:r>
            <a:r>
              <a:rPr lang="en-US" altLang="zh-CN" sz="1600" spc="0" dirty="0"/>
              <a:t>Toner-Tu</a:t>
            </a:r>
            <a:r>
              <a:rPr lang="zh-CN" altLang="en-US" sz="1600" spc="0" dirty="0"/>
              <a:t>方程的流体动力学模拟再现了这一现象，从而对</a:t>
            </a:r>
            <a:r>
              <a:rPr lang="en-US" altLang="zh-CN" sz="1600" spc="0" dirty="0"/>
              <a:t>Vicsek</a:t>
            </a:r>
            <a:r>
              <a:rPr lang="zh-CN" altLang="en-US" sz="1600" spc="0" dirty="0"/>
              <a:t>模型中全局取向逆转的机制提供了定性解释。</a:t>
            </a:r>
            <a:endParaRPr lang="en-US" altLang="zh-CN" sz="1600" spc="0" dirty="0"/>
          </a:p>
          <a:p>
            <a:pPr lvl="1" algn="just"/>
            <a:r>
              <a:rPr lang="zh-CN" altLang="en-US" sz="1600" spc="0" dirty="0"/>
              <a:t>提出了一种统计量，可用于预测</a:t>
            </a:r>
            <a:r>
              <a:rPr lang="en-US" altLang="zh-CN" sz="1600" spc="0" dirty="0"/>
              <a:t>Vicsek</a:t>
            </a:r>
            <a:r>
              <a:rPr lang="zh-CN" altLang="en-US" sz="1600" spc="0" dirty="0"/>
              <a:t>模型在稳态均匀液态中的全局取向，将粒子密度分布中微小的偏差与系统整体的对齐行为联系了起来。</a:t>
            </a:r>
            <a:endParaRPr lang="en-US" altLang="zh-CN" sz="1600" spc="0"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4</a:t>
            </a:fld>
            <a:endParaRPr lang="zh-CN" altLang="en-US" dirty="0"/>
          </a:p>
        </p:txBody>
      </p:sp>
      <p:pic>
        <p:nvPicPr>
          <p:cNvPr id="13" name="图片 12">
            <a:extLst>
              <a:ext uri="{FF2B5EF4-FFF2-40B4-BE49-F238E27FC236}">
                <a16:creationId xmlns:a16="http://schemas.microsoft.com/office/drawing/2014/main" id="{BC762C2F-603F-F4A6-57BE-E3CD7555D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497" y="844812"/>
            <a:ext cx="3760421" cy="2820316"/>
          </a:xfrm>
          <a:prstGeom prst="rect">
            <a:avLst/>
          </a:prstGeom>
        </p:spPr>
      </p:pic>
      <p:pic>
        <p:nvPicPr>
          <p:cNvPr id="14" name="BandStart_2">
            <a:hlinkClick r:id="" action="ppaction://media"/>
            <a:extLst>
              <a:ext uri="{FF2B5EF4-FFF2-40B4-BE49-F238E27FC236}">
                <a16:creationId xmlns:a16="http://schemas.microsoft.com/office/drawing/2014/main" id="{3DE6B0F5-7B88-8D78-E454-4450DB7227D0}"/>
              </a:ext>
            </a:extLst>
          </p:cNvPr>
          <p:cNvPicPr>
            <a:picLocks noChangeAspect="1"/>
          </p:cNvPicPr>
          <p:nvPr>
            <a:videoFile r:link="rId1"/>
            <p:extLst>
              <p:ext uri="{DAA4B4D4-6D71-4841-9C94-3DE7FCFB9230}">
                <p14:media xmlns:p14="http://schemas.microsoft.com/office/powerpoint/2010/main" r:embed="rId2">
                  <p14:trim end="13906"/>
                </p14:media>
              </p:ext>
            </p:extLst>
          </p:nvPr>
        </p:nvPicPr>
        <p:blipFill>
          <a:blip r:embed="rId5"/>
          <a:srcRect l="5787" t="1841" r="5072" b="22665"/>
          <a:stretch/>
        </p:blipFill>
        <p:spPr>
          <a:xfrm>
            <a:off x="3483699" y="4504151"/>
            <a:ext cx="4023030" cy="2193098"/>
          </a:xfrm>
          <a:prstGeom prst="rect">
            <a:avLst/>
          </a:prstGeom>
        </p:spPr>
      </p:pic>
      <p:pic>
        <p:nvPicPr>
          <p:cNvPr id="16" name="图片 15">
            <a:extLst>
              <a:ext uri="{FF2B5EF4-FFF2-40B4-BE49-F238E27FC236}">
                <a16:creationId xmlns:a16="http://schemas.microsoft.com/office/drawing/2014/main" id="{FC532612-45DA-AF4B-CF0B-5A77D15C2C20}"/>
              </a:ext>
            </a:extLst>
          </p:cNvPr>
          <p:cNvPicPr>
            <a:picLocks noChangeAspect="1"/>
          </p:cNvPicPr>
          <p:nvPr/>
        </p:nvPicPr>
        <p:blipFill>
          <a:blip r:embed="rId6">
            <a:extLst>
              <a:ext uri="{28A0092B-C50C-407E-A947-70E740481C1C}">
                <a14:useLocalDpi xmlns:a14="http://schemas.microsoft.com/office/drawing/2010/main" val="0"/>
              </a:ext>
            </a:extLst>
          </a:blip>
          <a:srcRect l="4858" t="5203" b="5278"/>
          <a:stretch/>
        </p:blipFill>
        <p:spPr>
          <a:xfrm>
            <a:off x="7821826" y="3810890"/>
            <a:ext cx="3801423" cy="2682586"/>
          </a:xfrm>
          <a:prstGeom prst="rect">
            <a:avLst/>
          </a:prstGeom>
        </p:spPr>
      </p:pic>
    </p:spTree>
    <p:extLst>
      <p:ext uri="{BB962C8B-B14F-4D97-AF65-F5344CB8AC3E}">
        <p14:creationId xmlns:p14="http://schemas.microsoft.com/office/powerpoint/2010/main" val="953131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9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科研实践经历</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66174" y="2119184"/>
            <a:ext cx="7236994" cy="3836697"/>
          </a:xfrm>
        </p:spPr>
        <p:txBody>
          <a:bodyPr/>
          <a:lstStyle/>
          <a:p>
            <a:pPr algn="just"/>
            <a:r>
              <a:rPr lang="zh-CN" altLang="en-US" sz="1800" dirty="0"/>
              <a:t>集体运动中的手性现象</a:t>
            </a:r>
            <a:endParaRPr lang="en-US" altLang="zh-CN" sz="1800" dirty="0"/>
          </a:p>
          <a:p>
            <a:pPr marL="457200" lvl="1" indent="0" algn="just">
              <a:buNone/>
            </a:pP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于日本神户理研所</a:t>
            </a:r>
            <a:r>
              <a:rPr lang="en-US" altLang="zh-CN" sz="1600" i="1" spc="0" dirty="0">
                <a:latin typeface="Times New Roman" panose="02020603050405020304" pitchFamily="18" charset="0"/>
                <a:cs typeface="Times New Roman" panose="02020603050405020304" pitchFamily="18" charset="0"/>
              </a:rPr>
              <a:t>BDR</a:t>
            </a: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中心。指导老师：</a:t>
            </a:r>
            <a:r>
              <a:rPr lang="en-US" altLang="zh-CN" sz="1600" i="1" spc="0" dirty="0">
                <a:latin typeface="Times New Roman" panose="02020603050405020304" pitchFamily="18" charset="0"/>
                <a:cs typeface="Times New Roman" panose="02020603050405020304" pitchFamily="18" charset="0"/>
              </a:rPr>
              <a:t>Tatsuo Shibata</a:t>
            </a:r>
          </a:p>
          <a:p>
            <a:pPr lvl="1" algn="just"/>
            <a:r>
              <a:rPr lang="zh-CN" altLang="en-US" sz="1800" dirty="0"/>
              <a:t>根据实验中观察到的细胞迁移中产生的臂状涡旋的手性现象，提出基于</a:t>
            </a:r>
            <a:r>
              <a:rPr lang="en-US" altLang="zh-CN" sz="1800" spc="0" dirty="0" err="1"/>
              <a:t>Vicsek</a:t>
            </a:r>
            <a:r>
              <a:rPr lang="zh-CN" altLang="en-US" sz="1800" dirty="0"/>
              <a:t>模型的简化模型。</a:t>
            </a:r>
            <a:endParaRPr lang="en-US" altLang="zh-CN" sz="1800" dirty="0"/>
          </a:p>
          <a:p>
            <a:pPr lvl="1" algn="just"/>
            <a:r>
              <a:rPr lang="zh-CN" altLang="en-US" sz="1800" dirty="0"/>
              <a:t>通过编写程序，在数值模拟中成功复现实验中观察到的集体运动，并定性解释了现象产生原因。</a:t>
            </a:r>
            <a:endParaRPr lang="en-US" altLang="zh-CN" sz="1800" dirty="0"/>
          </a:p>
          <a:p>
            <a:pPr marL="457200" lvl="1" indent="0" algn="just">
              <a:buNone/>
            </a:pPr>
            <a:endParaRPr lang="en-US" altLang="zh-CN" sz="1600" spc="0"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pic>
        <p:nvPicPr>
          <p:cNvPr id="5" name="図 11">
            <a:extLst>
              <a:ext uri="{FF2B5EF4-FFF2-40B4-BE49-F238E27FC236}">
                <a16:creationId xmlns:a16="http://schemas.microsoft.com/office/drawing/2014/main" id="{5F11D93D-D60F-C70C-8D7A-9ECEF4D74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331503" y="868994"/>
            <a:ext cx="2868069" cy="2868069"/>
          </a:xfrm>
          <a:prstGeom prst="rect">
            <a:avLst/>
          </a:prstGeom>
        </p:spPr>
      </p:pic>
      <p:sp>
        <p:nvSpPr>
          <p:cNvPr id="6" name="テキスト ボックス 3">
            <a:extLst>
              <a:ext uri="{FF2B5EF4-FFF2-40B4-BE49-F238E27FC236}">
                <a16:creationId xmlns:a16="http://schemas.microsoft.com/office/drawing/2014/main" id="{C8155475-B719-58AD-1C90-B4853A9A6E61}"/>
              </a:ext>
            </a:extLst>
          </p:cNvPr>
          <p:cNvSpPr txBox="1"/>
          <p:nvPr/>
        </p:nvSpPr>
        <p:spPr>
          <a:xfrm>
            <a:off x="8132823" y="3475453"/>
            <a:ext cx="1404114" cy="261610"/>
          </a:xfrm>
          <a:prstGeom prst="rect">
            <a:avLst/>
          </a:prstGeom>
          <a:noFill/>
        </p:spPr>
        <p:txBody>
          <a:bodyPr wrap="square">
            <a:spAutoFit/>
          </a:bodyPr>
          <a:lstStyle/>
          <a:p>
            <a:pPr algn="ctr"/>
            <a:r>
              <a:rPr lang="en-US" altLang="ja-JP" sz="1100" dirty="0">
                <a:solidFill>
                  <a:schemeClr val="bg1"/>
                </a:solidFill>
              </a:rPr>
              <a:t>Not Published</a:t>
            </a:r>
            <a:endParaRPr lang="ja-JP" altLang="en-US" sz="1100" dirty="0">
              <a:solidFill>
                <a:schemeClr val="bg1"/>
              </a:solidFill>
            </a:endParaRPr>
          </a:p>
        </p:txBody>
      </p:sp>
      <p:pic>
        <p:nvPicPr>
          <p:cNvPr id="7" name="V500to3290Ex0.005_Ind_F">
            <a:hlinkClick r:id="" action="ppaction://media"/>
            <a:extLst>
              <a:ext uri="{FF2B5EF4-FFF2-40B4-BE49-F238E27FC236}">
                <a16:creationId xmlns:a16="http://schemas.microsoft.com/office/drawing/2014/main" id="{A15C3307-E34E-E450-C95D-9FD9FF0050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59155" y="3787431"/>
            <a:ext cx="3023423" cy="2868069"/>
          </a:xfrm>
          <a:prstGeom prst="rect">
            <a:avLst/>
          </a:prstGeom>
        </p:spPr>
      </p:pic>
    </p:spTree>
    <p:extLst>
      <p:ext uri="{BB962C8B-B14F-4D97-AF65-F5344CB8AC3E}">
        <p14:creationId xmlns:p14="http://schemas.microsoft.com/office/powerpoint/2010/main" val="348686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科研实践经历</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66174" y="871152"/>
            <a:ext cx="7236994" cy="5084730"/>
          </a:xfrm>
        </p:spPr>
        <p:txBody>
          <a:bodyPr/>
          <a:lstStyle/>
          <a:p>
            <a:pPr algn="just"/>
            <a:r>
              <a:rPr lang="zh-CN" altLang="en-US" sz="1800" dirty="0"/>
              <a:t>激光聚变双锥点火方案的优化设计</a:t>
            </a:r>
            <a:endParaRPr lang="en-US" altLang="zh-CN" sz="1800" dirty="0"/>
          </a:p>
          <a:p>
            <a:pPr marL="457200" lvl="1" indent="0" algn="just">
              <a:buNone/>
            </a:pPr>
            <a:r>
              <a:rPr lang="zh-CN" altLang="en-US" sz="1600" i="1" spc="0" dirty="0">
                <a:latin typeface="仿宋" panose="02010609060101010101" pitchFamily="49" charset="-122"/>
                <a:ea typeface="仿宋" panose="02010609060101010101" pitchFamily="49" charset="-122"/>
                <a:cs typeface="Times New Roman" panose="02020603050405020304" pitchFamily="18" charset="0"/>
              </a:rPr>
              <a:t>于上海交通大学。指导老师：张杰、吴福源</a:t>
            </a:r>
            <a:endParaRPr lang="en-US" altLang="zh-CN" sz="1600" i="1" spc="0" dirty="0">
              <a:latin typeface="仿宋" panose="02010609060101010101" pitchFamily="49" charset="-122"/>
              <a:ea typeface="仿宋" panose="02010609060101010101" pitchFamily="49" charset="-122"/>
              <a:cs typeface="Times New Roman" panose="02020603050405020304" pitchFamily="18" charset="0"/>
            </a:endParaRPr>
          </a:p>
          <a:p>
            <a:pPr lvl="1" algn="just"/>
            <a:r>
              <a:rPr lang="zh-CN" altLang="en-US" sz="1600" dirty="0"/>
              <a:t>基于惯性约束聚变的双锥对撞方案，利用等离子体模拟程序 </a:t>
            </a:r>
            <a:r>
              <a:rPr lang="en-US" altLang="zh-CN" sz="1600" dirty="0"/>
              <a:t>MULTI </a:t>
            </a:r>
            <a:r>
              <a:rPr lang="zh-CN" altLang="en-US" sz="1600" dirty="0"/>
              <a:t>模拟不同参数下受激光辐照的氘氚燃料靶行为，得到燃料靶的温度、密度分布等数据。</a:t>
            </a:r>
            <a:endParaRPr lang="en-US" altLang="zh-CN" sz="1600" dirty="0"/>
          </a:p>
          <a:p>
            <a:pPr lvl="1" algn="just"/>
            <a:r>
              <a:rPr lang="zh-CN" altLang="en-US" sz="1600" dirty="0"/>
              <a:t>利用贝叶斯优化算法，根据劳森判据和辐照均匀性要求，获得最优激光照射位置与燃料靶张角。</a:t>
            </a:r>
            <a:endParaRPr lang="en-US" altLang="zh-CN" sz="1600" dirty="0"/>
          </a:p>
          <a:p>
            <a:pPr lvl="1" algn="just"/>
            <a:r>
              <a:rPr lang="zh-CN" altLang="en-US" sz="1600" dirty="0"/>
              <a:t>正在准备题为“</a:t>
            </a:r>
            <a:r>
              <a:rPr lang="en-US" altLang="zh-CN" sz="1400" spc="0" dirty="0"/>
              <a:t>Optimization of Laser Irradiation Uniformity for the DCI Scheme with 3D Hydrodynamic Simulations</a:t>
            </a:r>
            <a:r>
              <a:rPr lang="zh-CN" altLang="en-US" sz="1200" dirty="0"/>
              <a:t>”</a:t>
            </a:r>
            <a:r>
              <a:rPr lang="zh-CN" altLang="en-US" sz="1600" dirty="0"/>
              <a:t>的论文，即将发表。</a:t>
            </a:r>
            <a:endParaRPr lang="en-US" altLang="zh-CN" sz="1600"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pic>
        <p:nvPicPr>
          <p:cNvPr id="8" name="图片 7">
            <a:extLst>
              <a:ext uri="{FF2B5EF4-FFF2-40B4-BE49-F238E27FC236}">
                <a16:creationId xmlns:a16="http://schemas.microsoft.com/office/drawing/2014/main" id="{D04B9FE5-6DC1-7DC2-745A-48B606B49974}"/>
              </a:ext>
            </a:extLst>
          </p:cNvPr>
          <p:cNvPicPr>
            <a:picLocks noChangeAspect="1"/>
          </p:cNvPicPr>
          <p:nvPr/>
        </p:nvPicPr>
        <p:blipFill>
          <a:blip r:embed="rId2"/>
          <a:stretch>
            <a:fillRect/>
          </a:stretch>
        </p:blipFill>
        <p:spPr>
          <a:xfrm>
            <a:off x="7772431" y="941387"/>
            <a:ext cx="3529012" cy="2534066"/>
          </a:xfrm>
          <a:prstGeom prst="rect">
            <a:avLst/>
          </a:prstGeom>
        </p:spPr>
      </p:pic>
      <p:pic>
        <p:nvPicPr>
          <p:cNvPr id="6" name="图片 5">
            <a:extLst>
              <a:ext uri="{FF2B5EF4-FFF2-40B4-BE49-F238E27FC236}">
                <a16:creationId xmlns:a16="http://schemas.microsoft.com/office/drawing/2014/main" id="{8476383B-DBF7-F4B0-016E-E4BE393F0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779" y="4212918"/>
            <a:ext cx="2958212" cy="2381657"/>
          </a:xfrm>
          <a:prstGeom prst="rect">
            <a:avLst/>
          </a:prstGeom>
        </p:spPr>
      </p:pic>
      <p:pic>
        <p:nvPicPr>
          <p:cNvPr id="9" name="图片 8">
            <a:extLst>
              <a:ext uri="{FF2B5EF4-FFF2-40B4-BE49-F238E27FC236}">
                <a16:creationId xmlns:a16="http://schemas.microsoft.com/office/drawing/2014/main" id="{D0515435-23CE-EB88-7195-452195C5F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7635" y="4212919"/>
            <a:ext cx="2958212" cy="2381657"/>
          </a:xfrm>
          <a:prstGeom prst="rect">
            <a:avLst/>
          </a:prstGeom>
        </p:spPr>
      </p:pic>
      <p:pic>
        <p:nvPicPr>
          <p:cNvPr id="12" name="图片 11">
            <a:extLst>
              <a:ext uri="{FF2B5EF4-FFF2-40B4-BE49-F238E27FC236}">
                <a16:creationId xmlns:a16="http://schemas.microsoft.com/office/drawing/2014/main" id="{82DDDAFD-5688-F3D0-6AD2-57BCAFD70068}"/>
              </a:ext>
            </a:extLst>
          </p:cNvPr>
          <p:cNvPicPr>
            <a:picLocks noChangeAspect="1"/>
          </p:cNvPicPr>
          <p:nvPr/>
        </p:nvPicPr>
        <p:blipFill>
          <a:blip r:embed="rId5"/>
          <a:stretch>
            <a:fillRect/>
          </a:stretch>
        </p:blipFill>
        <p:spPr>
          <a:xfrm>
            <a:off x="8749923" y="3671460"/>
            <a:ext cx="3175543" cy="2381657"/>
          </a:xfrm>
          <a:prstGeom prst="rect">
            <a:avLst/>
          </a:prstGeom>
        </p:spPr>
      </p:pic>
    </p:spTree>
    <p:extLst>
      <p:ext uri="{BB962C8B-B14F-4D97-AF65-F5344CB8AC3E}">
        <p14:creationId xmlns:p14="http://schemas.microsoft.com/office/powerpoint/2010/main" val="58017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C1DED-1E9E-C68D-C4D7-AF324A7EAA6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761488C-DAEF-91CA-F789-6610F007685F}"/>
              </a:ext>
            </a:extLst>
          </p:cNvPr>
          <p:cNvSpPr>
            <a:spLocks noGrp="1"/>
          </p:cNvSpPr>
          <p:nvPr>
            <p:ph type="title"/>
          </p:nvPr>
        </p:nvSpPr>
        <p:spPr/>
        <p:txBody>
          <a:bodyPr anchor="ctr"/>
          <a:lstStyle/>
          <a:p>
            <a:r>
              <a:rPr lang="zh-CN" altLang="en-US" sz="4000" dirty="0"/>
              <a:t>科研计划</a:t>
            </a:r>
          </a:p>
        </p:txBody>
      </p:sp>
      <p:sp>
        <p:nvSpPr>
          <p:cNvPr id="2" name="灯片编号占位符 1">
            <a:extLst>
              <a:ext uri="{FF2B5EF4-FFF2-40B4-BE49-F238E27FC236}">
                <a16:creationId xmlns:a16="http://schemas.microsoft.com/office/drawing/2014/main" id="{F56FDFD9-1C72-360E-CF7A-A9846264154F}"/>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cxnSp>
        <p:nvCxnSpPr>
          <p:cNvPr id="13" name="直接连接符 12">
            <a:extLst>
              <a:ext uri="{FF2B5EF4-FFF2-40B4-BE49-F238E27FC236}">
                <a16:creationId xmlns:a16="http://schemas.microsoft.com/office/drawing/2014/main" id="{6EBAE127-67CC-8B02-A6F7-F95FFE20272C}"/>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a:extLst>
              <a:ext uri="{FF2B5EF4-FFF2-40B4-BE49-F238E27FC236}">
                <a16:creationId xmlns:a16="http://schemas.microsoft.com/office/drawing/2014/main" id="{4B34D849-C087-89C3-5E81-6B2A956D4E2B}"/>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2</a:t>
            </a:r>
            <a:endParaRPr lang="zh-CN" altLang="en-US" sz="1000" b="1" dirty="0">
              <a:latin typeface="+mj-ea"/>
              <a:ea typeface="+mj-ea"/>
            </a:endParaRPr>
          </a:p>
        </p:txBody>
      </p:sp>
      <p:sp>
        <p:nvSpPr>
          <p:cNvPr id="9" name="矩形: 圆角 8">
            <a:extLst>
              <a:ext uri="{FF2B5EF4-FFF2-40B4-BE49-F238E27FC236}">
                <a16:creationId xmlns:a16="http://schemas.microsoft.com/office/drawing/2014/main" id="{70AD49CB-44CC-BFB7-B1AA-338A6BF303EC}"/>
              </a:ext>
            </a:extLst>
          </p:cNvPr>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471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7E53E-5D7B-A34D-449D-D58D6B3B1A7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7BBDCA1-98D1-6DD9-1D82-6D94F7189D52}"/>
              </a:ext>
            </a:extLst>
          </p:cNvPr>
          <p:cNvSpPr>
            <a:spLocks noGrp="1"/>
          </p:cNvSpPr>
          <p:nvPr>
            <p:ph type="body" sz="quarter" idx="11"/>
          </p:nvPr>
        </p:nvSpPr>
        <p:spPr/>
        <p:txBody>
          <a:bodyPr/>
          <a:lstStyle/>
          <a:p>
            <a:r>
              <a:rPr lang="zh-CN" altLang="en-US" dirty="0"/>
              <a:t>可能科研课题</a:t>
            </a:r>
            <a:endParaRPr lang="zh-CN" altLang="en-US" b="0" dirty="0"/>
          </a:p>
        </p:txBody>
      </p:sp>
      <p:sp>
        <p:nvSpPr>
          <p:cNvPr id="3" name="文本占位符 2">
            <a:extLst>
              <a:ext uri="{FF2B5EF4-FFF2-40B4-BE49-F238E27FC236}">
                <a16:creationId xmlns:a16="http://schemas.microsoft.com/office/drawing/2014/main" id="{34607384-A036-1CC4-E0E2-F6A00C1514A0}"/>
              </a:ext>
            </a:extLst>
          </p:cNvPr>
          <p:cNvSpPr>
            <a:spLocks noGrp="1"/>
          </p:cNvSpPr>
          <p:nvPr>
            <p:ph type="body" sz="quarter" idx="14"/>
          </p:nvPr>
        </p:nvSpPr>
        <p:spPr>
          <a:xfrm>
            <a:off x="294773" y="1365583"/>
            <a:ext cx="7958889" cy="4590297"/>
          </a:xfrm>
        </p:spPr>
        <p:txBody>
          <a:bodyPr/>
          <a:lstStyle/>
          <a:p>
            <a:pPr algn="just"/>
            <a:r>
              <a:rPr lang="zh-CN" altLang="en-US" sz="1800" dirty="0"/>
              <a:t>受限空间中的活性物质行为</a:t>
            </a:r>
            <a:endParaRPr lang="en-US" altLang="zh-CN" sz="1800" dirty="0"/>
          </a:p>
          <a:p>
            <a:pPr lvl="1" algn="just"/>
            <a:r>
              <a:rPr lang="zh-CN" altLang="en-US" sz="1600" dirty="0"/>
              <a:t>被约束在圆形或凸多边形中的二维自推进粒子系统会发生从各向同性气体到宏观涡旋的转变，这在过去的工作中被观察到。但似乎尚无对“边界曲率对涡旋形成的影响”等更细致的问题的进一步研究，也似乎尚无将其推广到三维或更高维度空间或带内禀曲率空间的更进一步研究。对这个问题的研究能够加深人们对“活性物质系统中几何条件的影响”的理解，并可能能够提供一些调控活性系统的新方案。</a:t>
            </a:r>
            <a:endParaRPr lang="en-US" altLang="zh-CN" sz="1600" dirty="0"/>
          </a:p>
          <a:p>
            <a:pPr lvl="1" algn="just"/>
            <a:r>
              <a:rPr lang="zh-CN" altLang="en-US" sz="1600" dirty="0"/>
              <a:t>研究方案可能为：利用计算机模拟，得到一些特殊情况下的系统行为，并提出简化理论进行分析，最终利用更普遍情况的计算机模拟验证理论分析的结果。</a:t>
            </a:r>
            <a:endParaRPr lang="en-US" altLang="zh-CN" sz="1600" dirty="0"/>
          </a:p>
        </p:txBody>
      </p:sp>
      <p:sp>
        <p:nvSpPr>
          <p:cNvPr id="4" name="灯片编号占位符 3">
            <a:extLst>
              <a:ext uri="{FF2B5EF4-FFF2-40B4-BE49-F238E27FC236}">
                <a16:creationId xmlns:a16="http://schemas.microsoft.com/office/drawing/2014/main" id="{08AFA667-C51B-503D-029E-9911775A2537}"/>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sp>
        <p:nvSpPr>
          <p:cNvPr id="5" name="文本框 4">
            <a:extLst>
              <a:ext uri="{FF2B5EF4-FFF2-40B4-BE49-F238E27FC236}">
                <a16:creationId xmlns:a16="http://schemas.microsoft.com/office/drawing/2014/main" id="{6F366034-3FB4-C6CA-9988-4C11692370F9}"/>
              </a:ext>
            </a:extLst>
          </p:cNvPr>
          <p:cNvSpPr txBox="1"/>
          <p:nvPr/>
        </p:nvSpPr>
        <p:spPr>
          <a:xfrm>
            <a:off x="563076" y="5782687"/>
            <a:ext cx="7089008" cy="523220"/>
          </a:xfrm>
          <a:prstGeom prst="rect">
            <a:avLst/>
          </a:prstGeom>
          <a:noFill/>
        </p:spPr>
        <p:txBody>
          <a:bodyPr wrap="square" rtlCol="0">
            <a:spAutoFit/>
          </a:bodyPr>
          <a:lstStyle/>
          <a:p>
            <a:pPr marL="342900" indent="-342900">
              <a:buFont typeface="Arial" panose="020B0604020202020204" pitchFamily="34" charset="0"/>
              <a:buChar char="•"/>
            </a:pPr>
            <a:r>
              <a:rPr lang="fr-FR" altLang="zh-CN" sz="1400" dirty="0">
                <a:solidFill>
                  <a:schemeClr val="accent2">
                    <a:lumMod val="50000"/>
                  </a:schemeClr>
                </a:solidFill>
              </a:rPr>
              <a:t>Bricard, A., Caussin, JB., Das, D. et al. Emergent vortices in populations of colloidal rollers. Nat Commun 6, 7470 (2015).</a:t>
            </a:r>
            <a:endParaRPr lang="zh-CN" altLang="en-US" sz="1400" dirty="0">
              <a:solidFill>
                <a:schemeClr val="accent2">
                  <a:lumMod val="50000"/>
                </a:schemeClr>
              </a:solidFill>
            </a:endParaRPr>
          </a:p>
        </p:txBody>
      </p:sp>
      <p:pic>
        <p:nvPicPr>
          <p:cNvPr id="7" name="图片 6">
            <a:extLst>
              <a:ext uri="{FF2B5EF4-FFF2-40B4-BE49-F238E27FC236}">
                <a16:creationId xmlns:a16="http://schemas.microsoft.com/office/drawing/2014/main" id="{B2D2FCEB-B448-CB63-8BC8-A80B9583D190}"/>
              </a:ext>
            </a:extLst>
          </p:cNvPr>
          <p:cNvPicPr>
            <a:picLocks noChangeAspect="1"/>
          </p:cNvPicPr>
          <p:nvPr/>
        </p:nvPicPr>
        <p:blipFill>
          <a:blip r:embed="rId2"/>
          <a:stretch>
            <a:fillRect/>
          </a:stretch>
        </p:blipFill>
        <p:spPr>
          <a:xfrm>
            <a:off x="9136060" y="1179095"/>
            <a:ext cx="1848376" cy="1871409"/>
          </a:xfrm>
          <a:prstGeom prst="rect">
            <a:avLst/>
          </a:prstGeom>
        </p:spPr>
      </p:pic>
      <p:pic>
        <p:nvPicPr>
          <p:cNvPr id="1028" name="Picture 4" descr="商品详情">
            <a:extLst>
              <a:ext uri="{FF2B5EF4-FFF2-40B4-BE49-F238E27FC236}">
                <a16:creationId xmlns:a16="http://schemas.microsoft.com/office/drawing/2014/main" id="{6F8FC0FE-A0EA-38D8-6777-8A9043BC3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2714" y="3660731"/>
            <a:ext cx="1735067" cy="173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7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928A-530F-0D8C-B91A-F84F4113F3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09F1FE0-686D-1499-AE74-6B3A46D1D475}"/>
              </a:ext>
            </a:extLst>
          </p:cNvPr>
          <p:cNvSpPr>
            <a:spLocks noGrp="1"/>
          </p:cNvSpPr>
          <p:nvPr>
            <p:ph type="body" sz="quarter" idx="11"/>
          </p:nvPr>
        </p:nvSpPr>
        <p:spPr/>
        <p:txBody>
          <a:bodyPr/>
          <a:lstStyle/>
          <a:p>
            <a:r>
              <a:rPr lang="zh-CN" altLang="en-US" dirty="0"/>
              <a:t>可能科研课题</a:t>
            </a:r>
            <a:endParaRPr lang="zh-CN" altLang="en-US" b="0" dirty="0"/>
          </a:p>
        </p:txBody>
      </p:sp>
      <p:sp>
        <p:nvSpPr>
          <p:cNvPr id="3" name="文本占位符 2">
            <a:extLst>
              <a:ext uri="{FF2B5EF4-FFF2-40B4-BE49-F238E27FC236}">
                <a16:creationId xmlns:a16="http://schemas.microsoft.com/office/drawing/2014/main" id="{87D97C87-3B5E-0B27-1566-BD8F179229B3}"/>
              </a:ext>
            </a:extLst>
          </p:cNvPr>
          <p:cNvSpPr>
            <a:spLocks noGrp="1"/>
          </p:cNvSpPr>
          <p:nvPr>
            <p:ph type="body" sz="quarter" idx="14"/>
          </p:nvPr>
        </p:nvSpPr>
        <p:spPr>
          <a:xfrm>
            <a:off x="294774" y="1040733"/>
            <a:ext cx="7525752" cy="4915148"/>
          </a:xfrm>
        </p:spPr>
        <p:txBody>
          <a:bodyPr/>
          <a:lstStyle/>
          <a:p>
            <a:pPr algn="just"/>
            <a:r>
              <a:rPr lang="zh-CN" altLang="en-US" sz="1800" spc="0" dirty="0"/>
              <a:t>利用机器学习等方法研究人群集体运动中的最佳个体行动策略</a:t>
            </a:r>
            <a:endParaRPr lang="en-US" altLang="zh-CN" sz="1800" spc="0" dirty="0"/>
          </a:p>
          <a:p>
            <a:pPr lvl="1" algn="just"/>
            <a:r>
              <a:rPr lang="zh-CN" altLang="en-US" sz="1600" dirty="0"/>
              <a:t>人群集体运动的场景中存在如踩踏、持刀袭击等紧急情况，可能可以利用集体运动、阻塞态等物理的视角或机器学习等手段进行研究，以提出面对紧急情况时的最佳个体行为策略。过去有较多对人群集体行为的研究，但优化人群的集体行为的方案较少。</a:t>
            </a:r>
            <a:endParaRPr lang="en-US" altLang="zh-CN" sz="1600" dirty="0"/>
          </a:p>
          <a:p>
            <a:pPr lvl="1" algn="just"/>
            <a:r>
              <a:rPr lang="zh-CN" altLang="en-US" sz="1600" dirty="0"/>
              <a:t>以持刀袭击的情形为例。其对应的捕食者</a:t>
            </a:r>
            <a:r>
              <a:rPr lang="en-US" altLang="zh-CN" sz="1600" dirty="0"/>
              <a:t>-</a:t>
            </a:r>
            <a:r>
              <a:rPr lang="zh-CN" altLang="en-US" sz="1600" dirty="0"/>
              <a:t>猎物模型的策略曾被研究过。但似乎尚无针对人类行为模式的此类研究，而以往的工作的似乎均基于较为简单的行为模式设定或奖励机制设定。</a:t>
            </a:r>
            <a:endParaRPr lang="en-US" altLang="zh-CN" sz="1600" dirty="0"/>
          </a:p>
          <a:p>
            <a:pPr lvl="1" algn="just"/>
            <a:r>
              <a:rPr lang="zh-CN" altLang="en-US" sz="1600" dirty="0"/>
              <a:t>研究可能包括：未训练的人的集体运动行为模式的识别，对紧急情况场景下人的策略的机器学习优化，从优化的结果中提取最佳个体行为策略。这个最佳个体行为策略即为预期成果。</a:t>
            </a:r>
            <a:endParaRPr lang="en-US" altLang="zh-CN" sz="1600" dirty="0"/>
          </a:p>
        </p:txBody>
      </p:sp>
      <p:sp>
        <p:nvSpPr>
          <p:cNvPr id="4" name="灯片编号占位符 3">
            <a:extLst>
              <a:ext uri="{FF2B5EF4-FFF2-40B4-BE49-F238E27FC236}">
                <a16:creationId xmlns:a16="http://schemas.microsoft.com/office/drawing/2014/main" id="{13F12096-7D97-4FEC-6E68-064C31E775EA}"/>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
        <p:nvSpPr>
          <p:cNvPr id="5" name="文本框 4">
            <a:extLst>
              <a:ext uri="{FF2B5EF4-FFF2-40B4-BE49-F238E27FC236}">
                <a16:creationId xmlns:a16="http://schemas.microsoft.com/office/drawing/2014/main" id="{169AE43D-FF8B-0D4E-0BDF-F148F97046F3}"/>
              </a:ext>
            </a:extLst>
          </p:cNvPr>
          <p:cNvSpPr txBox="1"/>
          <p:nvPr/>
        </p:nvSpPr>
        <p:spPr>
          <a:xfrm>
            <a:off x="563076" y="5315004"/>
            <a:ext cx="7089008" cy="1815882"/>
          </a:xfrm>
          <a:prstGeom prst="rect">
            <a:avLst/>
          </a:prstGeom>
          <a:noFill/>
        </p:spPr>
        <p:txBody>
          <a:bodyPr wrap="square" rtlCol="0">
            <a:spAutoFit/>
          </a:bodyPr>
          <a:lstStyle/>
          <a:p>
            <a:pPr marL="342900" indent="-342900">
              <a:buFont typeface="Arial" panose="020B0604020202020204" pitchFamily="34" charset="0"/>
              <a:buChar char="•"/>
            </a:pPr>
            <a:r>
              <a:rPr lang="en-US" altLang="zh-CN" sz="1200" dirty="0">
                <a:solidFill>
                  <a:schemeClr val="accent2">
                    <a:lumMod val="50000"/>
                  </a:schemeClr>
                </a:solidFill>
              </a:rPr>
              <a:t>Helbing, D., Farkas, I. &amp; Vicsek, T. Simulating dynamical features of escape panic. Nature 407, 487–490 (2000).</a:t>
            </a:r>
          </a:p>
          <a:p>
            <a:pPr marL="342900" indent="-342900">
              <a:buFont typeface="Arial" panose="020B0604020202020204" pitchFamily="34" charset="0"/>
              <a:buChar char="•"/>
            </a:pPr>
            <a:r>
              <a:rPr lang="en-US" altLang="zh-CN" sz="1200" dirty="0">
                <a:solidFill>
                  <a:schemeClr val="accent2">
                    <a:lumMod val="50000"/>
                  </a:schemeClr>
                </a:solidFill>
              </a:rPr>
              <a:t>Hernández-Delfin, D., García, A. &amp; </a:t>
            </a:r>
            <a:r>
              <a:rPr lang="en-US" altLang="zh-CN" sz="1200" dirty="0" err="1">
                <a:solidFill>
                  <a:schemeClr val="accent2">
                    <a:lumMod val="50000"/>
                  </a:schemeClr>
                </a:solidFill>
              </a:rPr>
              <a:t>Ellero</a:t>
            </a:r>
            <a:r>
              <a:rPr lang="en-US" altLang="zh-CN" sz="1200" dirty="0">
                <a:solidFill>
                  <a:schemeClr val="accent2">
                    <a:lumMod val="50000"/>
                  </a:schemeClr>
                </a:solidFill>
              </a:rPr>
              <a:t>, M. Rheology of a crowd: from faster-is-slower to shear thickening. Commun Phys 7, 152 (2024).</a:t>
            </a:r>
          </a:p>
          <a:p>
            <a:pPr marL="342900" indent="-342900">
              <a:buFont typeface="Arial" panose="020B0604020202020204" pitchFamily="34" charset="0"/>
              <a:buChar char="•"/>
            </a:pPr>
            <a:r>
              <a:rPr lang="it-IT" altLang="zh-CN" sz="1200" dirty="0">
                <a:solidFill>
                  <a:schemeClr val="accent2">
                    <a:lumMod val="50000"/>
                  </a:schemeClr>
                </a:solidFill>
              </a:rPr>
              <a:t>Jianan Li et al 2023 New J. Phys. 25 092001</a:t>
            </a:r>
          </a:p>
          <a:p>
            <a:pPr marL="342900" indent="-342900">
              <a:buFont typeface="Arial" panose="020B0604020202020204" pitchFamily="34" charset="0"/>
              <a:buChar char="•"/>
            </a:pPr>
            <a:r>
              <a:rPr lang="en-US" altLang="zh-CN" sz="1200" dirty="0" err="1">
                <a:solidFill>
                  <a:schemeClr val="accent2">
                    <a:lumMod val="50000"/>
                  </a:schemeClr>
                </a:solidFill>
              </a:rPr>
              <a:t>Löffler</a:t>
            </a:r>
            <a:r>
              <a:rPr lang="en-US" altLang="zh-CN" sz="1200" dirty="0">
                <a:solidFill>
                  <a:schemeClr val="accent2">
                    <a:lumMod val="50000"/>
                  </a:schemeClr>
                </a:solidFill>
              </a:rPr>
              <a:t>, R.C., </a:t>
            </a:r>
            <a:r>
              <a:rPr lang="en-US" altLang="zh-CN" sz="1200" dirty="0" err="1">
                <a:solidFill>
                  <a:schemeClr val="accent2">
                    <a:lumMod val="50000"/>
                  </a:schemeClr>
                </a:solidFill>
              </a:rPr>
              <a:t>Panizon</a:t>
            </a:r>
            <a:r>
              <a:rPr lang="en-US" altLang="zh-CN" sz="1200" dirty="0">
                <a:solidFill>
                  <a:schemeClr val="accent2">
                    <a:lumMod val="50000"/>
                  </a:schemeClr>
                </a:solidFill>
              </a:rPr>
              <a:t>, E. &amp; </a:t>
            </a:r>
            <a:r>
              <a:rPr lang="en-US" altLang="zh-CN" sz="1200" dirty="0" err="1">
                <a:solidFill>
                  <a:schemeClr val="accent2">
                    <a:lumMod val="50000"/>
                  </a:schemeClr>
                </a:solidFill>
              </a:rPr>
              <a:t>Bechinger</a:t>
            </a:r>
            <a:r>
              <a:rPr lang="en-US" altLang="zh-CN" sz="1200" dirty="0">
                <a:solidFill>
                  <a:schemeClr val="accent2">
                    <a:lumMod val="50000"/>
                  </a:schemeClr>
                </a:solidFill>
              </a:rPr>
              <a:t>, C. Collective foraging of active particles trained by reinforcement learning. Sci Rep 13, 17055 (2023).</a:t>
            </a:r>
          </a:p>
          <a:p>
            <a:pPr marL="342900" indent="-342900">
              <a:buFont typeface="Arial" panose="020B0604020202020204" pitchFamily="34" charset="0"/>
              <a:buChar char="•"/>
            </a:pPr>
            <a:endParaRPr lang="en-US" altLang="zh-CN" sz="1200" dirty="0">
              <a:solidFill>
                <a:schemeClr val="accent2">
                  <a:lumMod val="50000"/>
                </a:schemeClr>
              </a:solidFill>
            </a:endParaRPr>
          </a:p>
          <a:p>
            <a:pPr marL="342900" indent="-342900">
              <a:buFont typeface="Arial" panose="020B0604020202020204" pitchFamily="34" charset="0"/>
              <a:buChar char="•"/>
            </a:pPr>
            <a:endParaRPr lang="zh-CN" altLang="en-US" sz="1600" dirty="0">
              <a:solidFill>
                <a:schemeClr val="accent2">
                  <a:lumMod val="50000"/>
                </a:schemeClr>
              </a:solidFill>
            </a:endParaRPr>
          </a:p>
        </p:txBody>
      </p:sp>
      <p:pic>
        <p:nvPicPr>
          <p:cNvPr id="2050" name="Picture 2" descr="Figure 2. Refer to the following caption and surrounding text.">
            <a:extLst>
              <a:ext uri="{FF2B5EF4-FFF2-40B4-BE49-F238E27FC236}">
                <a16:creationId xmlns:a16="http://schemas.microsoft.com/office/drawing/2014/main" id="{A27EC2BD-11A6-194B-0404-62A3C61B7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321" y="2028825"/>
            <a:ext cx="26193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C9F31F1-0736-1B5B-3431-25B5BE969368}"/>
              </a:ext>
            </a:extLst>
          </p:cNvPr>
          <p:cNvPicPr>
            <a:picLocks noChangeAspect="1"/>
          </p:cNvPicPr>
          <p:nvPr/>
        </p:nvPicPr>
        <p:blipFill>
          <a:blip r:embed="rId3"/>
          <a:stretch>
            <a:fillRect/>
          </a:stretch>
        </p:blipFill>
        <p:spPr>
          <a:xfrm>
            <a:off x="8600322" y="4038107"/>
            <a:ext cx="2619375" cy="1579162"/>
          </a:xfrm>
          <a:prstGeom prst="rect">
            <a:avLst/>
          </a:prstGeom>
        </p:spPr>
      </p:pic>
    </p:spTree>
    <p:extLst>
      <p:ext uri="{BB962C8B-B14F-4D97-AF65-F5344CB8AC3E}">
        <p14:creationId xmlns:p14="http://schemas.microsoft.com/office/powerpoint/2010/main" val="19182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自定义 2">
      <a:dk1>
        <a:srgbClr val="262626"/>
      </a:dk1>
      <a:lt1>
        <a:srgbClr val="FFFFFF"/>
      </a:lt1>
      <a:dk2>
        <a:srgbClr val="3F3F3F"/>
      </a:dk2>
      <a:lt2>
        <a:srgbClr val="DBDBDB"/>
      </a:lt2>
      <a:accent1>
        <a:srgbClr val="C00000"/>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9837</TotalTime>
  <Words>922</Words>
  <Application>Microsoft Office PowerPoint</Application>
  <PresentationFormat>宽屏</PresentationFormat>
  <Paragraphs>62</Paragraphs>
  <Slides>11</Slides>
  <Notes>0</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等线</vt:lpstr>
      <vt:lpstr>仿宋</vt:lpstr>
      <vt:lpstr>微软雅黑</vt:lpstr>
      <vt:lpstr>Arial</vt:lpstr>
      <vt:lpstr>Book Antiqua</vt:lpstr>
      <vt:lpstr>Segoe UI</vt:lpstr>
      <vt:lpstr>Times New Roman</vt:lpstr>
      <vt:lpstr>Wingdings</vt:lpstr>
      <vt:lpstr>赤霞朱主题​​</vt:lpstr>
      <vt:lpstr>PowerPoint 演示文稿</vt:lpstr>
      <vt:lpstr>学术背景</vt:lpstr>
      <vt:lpstr>PowerPoint 演示文稿</vt:lpstr>
      <vt:lpstr>PowerPoint 演示文稿</vt:lpstr>
      <vt:lpstr>PowerPoint 演示文稿</vt:lpstr>
      <vt:lpstr>PowerPoint 演示文稿</vt:lpstr>
      <vt:lpstr>科研计划</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Lyhow Goo</cp:lastModifiedBy>
  <cp:revision>439</cp:revision>
  <dcterms:created xsi:type="dcterms:W3CDTF">2019-01-23T14:14:04Z</dcterms:created>
  <dcterms:modified xsi:type="dcterms:W3CDTF">2024-11-26T08:25:52Z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